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80" d="100"/>
          <a:sy n="80" d="100"/>
        </p:scale>
        <p:origin x="-630" y="456"/>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FFB9CA03-3EB0-40AA-997A-E7AF7A04A99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CAFE953E-7E16-42D7-8228-4C3653497C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542FBF74-8AE7-48B8-9793-D531EB3F57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C21E0C5C-2321-4CD0-B1BC-78CDCED9DC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0.28999999999999998</c:v>
                </c:pt>
                <c:pt idx="1">
                  <c:v>0.33</c:v>
                </c:pt>
                <c:pt idx="2">
                  <c:v>0.28000000000000003</c:v>
                </c:pt>
                <c:pt idx="3">
                  <c:v>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29%</c:v>
                  </c:pt>
                  <c:pt idx="1">
                    <c:v>33%</c:v>
                  </c:pt>
                  <c:pt idx="2">
                    <c:v>28%</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18E44104-8B79-4BCB-A2EA-7D13DFBDED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9AA6B5B5-A823-4B8E-9480-5A0B6AACA5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C120DB8C-D91F-41B4-BC5C-B4ED2212F0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0.54</c:v>
                </c:pt>
                <c:pt idx="3">
                  <c:v>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0%</c:v>
                  </c:pt>
                  <c:pt idx="1">
                    <c:v>13%</c:v>
                  </c:pt>
                  <c:pt idx="2">
                    <c:v>54%</c:v>
                  </c:pt>
                  <c:pt idx="3">
                    <c:v>32%</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0.69</c:v>
                </c:pt>
                <c:pt idx="1">
                  <c:v>0.75</c:v>
                </c:pt>
                <c:pt idx="2">
                  <c:v>0.81</c:v>
                </c:pt>
                <c:pt idx="3">
                  <c:v>0.91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D62D639F-99E9-4E7D-9CA2-EE9F4DA9F0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D5EE3334-A825-4808-AEDE-7F8A81C37DC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2B9CA21-46AB-4152-BABB-E2A4805563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0.31</c:v>
                </c:pt>
                <c:pt idx="1">
                  <c:v>0.25</c:v>
                </c:pt>
                <c:pt idx="2">
                  <c:v>0.19</c:v>
                </c:pt>
                <c:pt idx="3">
                  <c:v>0.09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69%</c:v>
                  </c:pt>
                  <c:pt idx="1">
                    <c:v>75%</c:v>
                  </c:pt>
                  <c:pt idx="2">
                    <c:v>81%</c:v>
                  </c:pt>
                  <c:pt idx="3">
                    <c:v>91%</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0.77</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00AC1546-87A9-44CB-98F2-11589EAE45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9EEFBF5B-04BA-47AA-92BA-842CC7D2414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FADAA99F-118F-410E-931A-CA5E0A8C4C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C84C972C-26BF-4845-A000-CC83FB0F6A1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0.23</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77%</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0.77</c:v>
                </c:pt>
                <c:pt idx="1">
                  <c:v>0.76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B858F403-E729-445F-9BEA-A5B57EF0B7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5F6A33AB-A6C3-4026-ABC5-D2F2483C96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B59CC208-57A8-4244-B4BB-81CDACCE2AC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940EC458-13DC-4230-B115-B7E84F3D7C8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0.23</c:v>
                </c:pt>
                <c:pt idx="1">
                  <c:v>0.24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77%</c:v>
                  </c:pt>
                  <c:pt idx="1">
                    <c:v>76%</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C6B71E4B-3217-47AD-BE9A-BCD75C7E92D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A9530FA2-0775-46EA-B159-69B863401C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77%</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0.65</c:v>
                </c:pt>
                <c:pt idx="1">
                  <c:v>0.92</c:v>
                </c:pt>
                <c:pt idx="2">
                  <c:v>0.86</c:v>
                </c:pt>
                <c:pt idx="3">
                  <c:v>0.88</c:v>
                </c:pt>
                <c:pt idx="4">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EC6D3BEA-69F8-4262-8A4C-6CA87464E4C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BEADED84-527B-4ED9-AD48-B84463A181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85E62033-81A6-45A2-9DB6-E7D262EABAA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25142ECC-B22D-435A-BB12-6B63D7B344A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0.35</c:v>
                </c:pt>
                <c:pt idx="1">
                  <c:v>0.08</c:v>
                </c:pt>
                <c:pt idx="2">
                  <c:v>0.14000000000000001</c:v>
                </c:pt>
                <c:pt idx="3">
                  <c:v>0.12</c:v>
                </c:pt>
                <c:pt idx="4">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65%</c:v>
                  </c:pt>
                  <c:pt idx="1">
                    <c:v>92%</c:v>
                  </c:pt>
                  <c:pt idx="2">
                    <c:v>86%</c:v>
                  </c:pt>
                  <c:pt idx="3">
                    <c:v>88%</c:v>
                  </c:pt>
                  <c:pt idx="4">
                    <c:v>81%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0.72</c:v>
                </c:pt>
                <c:pt idx="2">
                  <c:v>0.84</c:v>
                </c:pt>
                <c:pt idx="3">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50F883A7-784F-4FEF-941C-85EE512579F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01DD3918-954C-4F78-8136-6916FAF2E4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56C061AB-DF06-4480-A898-257046260A0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0.28000000000000003</c:v>
                </c:pt>
                <c:pt idx="2">
                  <c:v>0.16</c:v>
                </c:pt>
                <c:pt idx="3">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72%</c:v>
                  </c:pt>
                  <c:pt idx="2">
                    <c:v>84%</c:v>
                  </c:pt>
                  <c:pt idx="3">
                    <c:v>86%</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0.73</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63EF5336-47F8-417C-8357-55E9B2FF12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B7DB448C-808E-4BAA-A693-B297038E64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CDE7968C-988E-4802-B2E7-FE72ED89194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E954D5FC-128A-4BC0-89D3-BA6C0746F5E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0.27</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c:v>
                  </c:pt>
                  <c:pt idx="2">
                    <c:v>73%</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C94A3172-EA6E-4A42-B36C-9F7A38C175B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CB8DA55A-03C2-464A-A3FA-9503C50F07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63F53B96-C831-45C2-A836-87D2687C05A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B2840DE8-F0FD-4462-82C4-CB2E2C25A7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84%</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E098905B-5C31-4311-9F18-16C8390021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4F88FBDD-000C-4283-B256-A3DF597AF1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89</c:v>
                </c:pt>
                <c:pt idx="2">
                  <c:v>3</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87</c:v>
                </c:pt>
                <c:pt idx="1">
                  <c:v>10</c:v>
                </c:pt>
                <c:pt idx="2">
                  <c:v>3</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B8440FCA-8257-4DFC-A98F-CBD667950B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F7DF80F4-5B10-464A-8681-CF962C3E58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B65F628B-6FCC-4566-B380-1A98AD02AD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r>
                      <a:rPr lang="en-GB"/>
                      <a:t>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115E-48E7-9278-D03DDCBD9794}"/>
                </c:ext>
              </c:extLst>
            </c:dLbl>
            <c:dLbl>
              <c:idx val="5"/>
              <c:tx>
                <c:rich>
                  <a:bodyPr/>
                  <a:lstStyle/>
                  <a:p>
                    <a:fld id="{E1EDD1FA-720E-4FF0-ADA1-31572582CA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0778B5B1-D28C-46D6-A2AE-3FE3CE3743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7</c:v>
                </c:pt>
                <c:pt idx="2">
                  <c:v>3</c:v>
                </c:pt>
                <c:pt idx="3">
                  <c:v>2</c:v>
                </c:pt>
                <c:pt idx="4">
                  <c:v>5</c:v>
                </c:pt>
                <c:pt idx="5">
                  <c:v>4</c:v>
                </c:pt>
                <c:pt idx="6">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50%</c:v>
                  </c:pt>
                  <c:pt idx="1">
                    <c:v>7%</c:v>
                  </c:pt>
                  <c:pt idx="2">
                    <c:v>3%</c:v>
                  </c:pt>
                  <c:pt idx="3">
                    <c:v>2%</c:v>
                  </c:pt>
                  <c:pt idx="4">
                    <c:v>5%p</c:v>
                  </c:pt>
                  <c:pt idx="5">
                    <c:v>4%</c:v>
                  </c:pt>
                  <c:pt idx="6">
                    <c:v>39%</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4D06E0B0-3037-4D1D-9130-84930A99C9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2F05071D-99C6-46F0-B7DD-C67EEE70D5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ADBE0FE7-FF58-4822-8866-A51F8EDA80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51A34FC9-F2F2-4A05-8F63-541CABF3CD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4F825683-BE8C-4573-B2F2-37D7E34174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A8EED55B-FDE5-4B90-B433-97561F181B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55</c:v>
                </c:pt>
                <c:pt idx="1">
                  <c:v>6</c:v>
                </c:pt>
                <c:pt idx="2">
                  <c:v>4</c:v>
                </c:pt>
                <c:pt idx="3">
                  <c:v>2</c:v>
                </c:pt>
                <c:pt idx="4">
                  <c:v>11</c:v>
                </c:pt>
                <c:pt idx="5">
                  <c:v>3</c:v>
                </c:pt>
                <c:pt idx="6">
                  <c:v>32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55%</c:v>
                  </c:pt>
                  <c:pt idx="1">
                    <c:v>6%</c:v>
                  </c:pt>
                  <c:pt idx="2">
                    <c:v>4%</c:v>
                  </c:pt>
                  <c:pt idx="3">
                    <c:v>2%</c:v>
                  </c:pt>
                  <c:pt idx="4">
                    <c:v>11%</c:v>
                  </c:pt>
                  <c:pt idx="5">
                    <c:v>3%</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97F776D7-72B1-4152-BBF8-BF6502127E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7C0807F2-20CE-498F-8773-6CA3B994B9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FE7FD48B-918B-456B-8452-49B5631A20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701B196-FAD9-4125-A398-38C3D253C5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7418A12D-9135-4BCA-96E5-3C7BC773FC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C70BD254-A540-44D6-B64D-899670DDE6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411CFCD7-17CD-4F87-AC4A-CE7C4192BC0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5161BAA7-9753-4808-B07C-900BD7512B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FCE1227F-840F-4466-940C-AAC6751586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A749CC63-A594-4CAC-BDA7-642B37A7C7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9C702ADE-A6C7-49F6-A767-B449D099AA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0.59</c:v>
                </c:pt>
                <c:pt idx="1">
                  <c:v>0.39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59%</c:v>
                  </c:pt>
                  <c:pt idx="1">
                    <c:v>39%</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9AD8BE8A-346B-405D-A8CE-D1442491759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1F7AE58-1B40-43AA-AD8F-0C3D23E8D1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7C96DEE9-D809-4B34-B304-D53D27F843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B1E25EDA-5AB7-40FA-A9B4-AF42B025C6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CF0E0E1B-F318-4001-8E12-79198B8C91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0.56999999999999995</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7DD9E5C4-7055-4A51-8CAB-33447A20A9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F13E36B7-DC00-4E82-9C21-8F16DD364C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25</c:v>
                </c:pt>
                <c:pt idx="1">
                  <c:v>75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25%</c:v>
                  </c:pt>
                  <c:pt idx="1">
                    <c:v>75%</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D4B1E440-684D-4EA7-9712-F69C90FFB0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93A1D419-C2CF-445A-923D-24006242C5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7952542-3F8D-4497-AE66-41722981AC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5DB022D9-31F2-4E58-8532-47B6CBC688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E906A5B9-6C86-4F08-8666-AF35A06A1A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27C354FC-550A-4EDD-B580-163740549B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8A81AF5E-E765-4F9F-AADD-0BD18CAA21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3BC6AF4D-D619-4754-82DE-163981CBDA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601ECF03-418A-4D20-AE1C-252654F323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8813DEDD-4E50-4DBF-A482-3AD714D97B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91</c:v>
                </c:pt>
                <c:pt idx="2">
                  <c:v>82</c:v>
                </c:pt>
                <c:pt idx="3">
                  <c:v>67</c:v>
                </c:pt>
                <c:pt idx="4">
                  <c:v>91</c:v>
                </c:pt>
                <c:pt idx="5">
                  <c:v>34</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85%p</c:v>
                  </c:pt>
                  <c:pt idx="1">
                    <c:v>91%</c:v>
                  </c:pt>
                  <c:pt idx="2">
                    <c:v>82%</c:v>
                  </c:pt>
                  <c:pt idx="3">
                    <c:v>67%</c:v>
                  </c:pt>
                  <c:pt idx="4">
                    <c:v>91%</c:v>
                  </c:pt>
                  <c:pt idx="5">
                    <c:v>34%</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53A3DCEF-15BA-467C-8581-FBEA0688D7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C502743E-0ABE-41F9-8D66-B4AE1775EE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9EAC7117-9C7A-4621-AF97-9800F7F7F0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60%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98FC5C27-D2FF-4CA9-9179-7D5971B453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B9B59382-074A-4B62-866B-907A1D6399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27ED04C6-8D89-46A4-B893-4567750206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90</c:v>
                </c:pt>
                <c:pt idx="2">
                  <c:v>75</c:v>
                </c:pt>
                <c:pt idx="3">
                  <c:v>60</c:v>
                </c:pt>
                <c:pt idx="4">
                  <c:v>88</c:v>
                </c:pt>
                <c:pt idx="5">
                  <c:v>45</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c:v>
                  </c:pt>
                  <c:pt idx="1">
                    <c:v>90%</c:v>
                  </c:pt>
                  <c:pt idx="2">
                    <c:v>75%</c:v>
                  </c:pt>
                  <c:pt idx="3">
                    <c:v>60%q</c:v>
                  </c:pt>
                  <c:pt idx="4">
                    <c:v>88%</c:v>
                  </c:pt>
                  <c:pt idx="5">
                    <c:v>45%</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52</c:v>
                </c:pt>
                <c:pt idx="1">
                  <c:v>28</c:v>
                </c:pt>
                <c:pt idx="2">
                  <c:v>12</c:v>
                </c:pt>
                <c:pt idx="3">
                  <c:v>5</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40</c:v>
                </c:pt>
                <c:pt idx="1">
                  <c:v>32</c:v>
                </c:pt>
                <c:pt idx="2">
                  <c:v>17</c:v>
                </c:pt>
                <c:pt idx="3">
                  <c:v>8</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AF386E36-E1B9-45EB-962D-B7BF48937F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D4F25561-7278-4D80-B81F-86DBC04F96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C25D45C3-5BAE-4995-913A-61E01AA4EE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14600D78-9A73-4CA8-89D4-78E1D2D167C7}"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3CEF461E-D948-4F19-A18A-89C79CBF97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3780D036-95E3-472C-A32C-7A82022BE5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3</c:v>
                </c:pt>
                <c:pt idx="1">
                  <c:v>22</c:v>
                </c:pt>
                <c:pt idx="2">
                  <c:v>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5</c:v>
                </c:pt>
                <c:pt idx="1">
                  <c:v>39</c:v>
                </c:pt>
                <c:pt idx="2">
                  <c:v>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17</c:v>
                </c:pt>
                <c:pt idx="2">
                  <c:v>31</c:v>
                </c:pt>
                <c:pt idx="3">
                  <c:v>19</c:v>
                </c:pt>
                <c:pt idx="4">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23</c:v>
                </c:pt>
                <c:pt idx="1">
                  <c:v>20</c:v>
                </c:pt>
                <c:pt idx="2">
                  <c:v>19</c:v>
                </c:pt>
                <c:pt idx="3">
                  <c:v>18</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0.14899999999999999</c:v>
                </c:pt>
                <c:pt idx="1">
                  <c:v>0.253</c:v>
                </c:pt>
                <c:pt idx="2">
                  <c:v>0.19500000000000001</c:v>
                </c:pt>
                <c:pt idx="3">
                  <c:v>0.218</c:v>
                </c:pt>
                <c:pt idx="4">
                  <c:v>0.184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0.19600000000000001</c:v>
                </c:pt>
                <c:pt idx="1">
                  <c:v>0.25600000000000001</c:v>
                </c:pt>
                <c:pt idx="2">
                  <c:v>0.191</c:v>
                </c:pt>
                <c:pt idx="3">
                  <c:v>0.191</c:v>
                </c:pt>
                <c:pt idx="4">
                  <c:v>0.16600000000000001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12</c:v>
                </c:pt>
                <c:pt idx="2">
                  <c:v>30</c:v>
                </c:pt>
                <c:pt idx="3">
                  <c:v>21</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14</c:v>
                </c:pt>
                <c:pt idx="2">
                  <c:v>23</c:v>
                </c:pt>
                <c:pt idx="3">
                  <c:v>19</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17</c:v>
                </c:pt>
                <c:pt idx="2">
                  <c:v>32</c:v>
                </c:pt>
                <c:pt idx="3">
                  <c:v>21</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28</c:v>
                </c:pt>
                <c:pt idx="1">
                  <c:v>31</c:v>
                </c:pt>
                <c:pt idx="2">
                  <c:v>18</c:v>
                </c:pt>
                <c:pt idx="3">
                  <c:v>12</c:v>
                </c:pt>
                <c:pt idx="4">
                  <c:v>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FF9779A1-358B-49B1-961E-471085ADC13C}"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2EC6B74C-0B82-4CC9-9BAC-85DDBABD55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6181DFFD-9607-4222-8EAC-2C97B0628A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D2A76784-1AB9-4FC7-BBE4-882F887FEE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52DADC6C-C968-408A-8CED-5C83A7A7F4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99%</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36D153A-FA4F-41D7-B4A1-CB521C0244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D9CC49D-27AA-40AC-8CCB-13662119BF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B16A8B1D-9CC9-4FAE-8F7A-50CC8A6742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7A8EAC97-151A-4280-B7CC-E3F2D42583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24B024F4-74E4-477E-A5C3-11C6A69366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0.94</c:v>
                </c:pt>
                <c:pt idx="1">
                  <c:v>0</c:v>
                </c:pt>
                <c:pt idx="2">
                  <c:v>0.04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94%</c:v>
                  </c:pt>
                  <c:pt idx="1">
                    <c:v>-</c:v>
                  </c:pt>
                  <c:pt idx="2">
                    <c:v>4%</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9</c:v>
                </c:pt>
                <c:pt idx="2">
                  <c:v>30</c:v>
                </c:pt>
                <c:pt idx="3">
                  <c:v>19</c:v>
                </c:pt>
                <c:pt idx="4">
                  <c:v>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18</c:v>
                </c:pt>
                <c:pt idx="2">
                  <c:v>22</c:v>
                </c:pt>
                <c:pt idx="3">
                  <c:v>19</c:v>
                </c:pt>
                <c:pt idx="4">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23</c:v>
                </c:pt>
                <c:pt idx="2">
                  <c:v>43</c:v>
                </c:pt>
                <c:pt idx="3">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24</c:v>
                </c:pt>
                <c:pt idx="1">
                  <c:v>34</c:v>
                </c:pt>
                <c:pt idx="2">
                  <c:v>32</c:v>
                </c:pt>
                <c:pt idx="3">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42</c:v>
                </c:pt>
                <c:pt idx="1">
                  <c:v>40</c:v>
                </c:pt>
                <c:pt idx="2">
                  <c:v>13</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65</c:v>
                </c:pt>
                <c:pt idx="1">
                  <c:v>24</c:v>
                </c:pt>
                <c:pt idx="2">
                  <c:v>5</c:v>
                </c:pt>
                <c:pt idx="3">
                  <c:v>3</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34</c:v>
                </c:pt>
                <c:pt idx="1">
                  <c:v>48</c:v>
                </c:pt>
                <c:pt idx="2">
                  <c:v>13</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30</c:v>
                </c:pt>
                <c:pt idx="1">
                  <c:v>49</c:v>
                </c:pt>
                <c:pt idx="2">
                  <c:v>18</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5EF7C264-11A5-4661-B74A-FACE2C83CA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863-4EF3-8628-514246B96513}"/>
                </c:ext>
              </c:extLst>
            </c:dLbl>
            <c:dLbl>
              <c:idx val="1"/>
              <c:tx>
                <c:rich>
                  <a:bodyPr/>
                  <a:lstStyle/>
                  <a:p>
                    <a:r>
                      <a:rPr lang="en-GB"/>
                      <a:t>13%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87</c:v>
                </c:pt>
                <c:pt idx="1">
                  <c:v>13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87%p</c:v>
                  </c:pt>
                  <c:pt idx="1">
                    <c:v>13%q</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FAF0B1B3-389E-4101-ABB2-5B2D98EC34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85%p</c:v>
                  </c:pt>
                  <c:pt idx="1">
                    <c:v>15%q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A122D013-70A5-410F-89E6-33B8CC109C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73D067B0-37F4-453E-A9D1-305D2F4801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2A2204D-FF3B-450C-B94E-EC27C82125C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DBBEF1B3-10F2-4A44-839B-5DA288240B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BF95CA8A-8984-4C87-BCCE-5A0AFF7C92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49%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BD0-417A-9AE1-625975EDEF4B}"/>
                </c:ext>
              </c:extLst>
            </c:dLbl>
            <c:dLbl>
              <c:idx val="1"/>
              <c:tx>
                <c:rich>
                  <a:bodyPr/>
                  <a:lstStyle/>
                  <a:p>
                    <a:r>
                      <a:rPr lang="en-GB"/>
                      <a:t>51%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49%p</c:v>
                  </c:pt>
                  <c:pt idx="1">
                    <c:v>51%q</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52FAA378-E976-40BA-9DA1-FC2CD97BC9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49%p</c:v>
                  </c:pt>
                  <c:pt idx="1">
                    <c:v>51%q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454E00D1-A8D9-4EAD-ADC3-ECD277B9C6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45%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55</c:v>
                </c:pt>
                <c:pt idx="1">
                  <c:v>45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55%p</c:v>
                  </c:pt>
                  <c:pt idx="1">
                    <c:v>45%q</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2ECD447C-FCCE-4240-8815-F2D1E471C9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E0553B8A-DBAC-4FB8-A07B-33322687AE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155378F1-659E-41C0-816A-85D73050C4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13%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87</c:v>
                </c:pt>
                <c:pt idx="1">
                  <c:v>13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87%p</c:v>
                  </c:pt>
                  <c:pt idx="1">
                    <c:v>13%q</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D167C22C-4126-4F0D-88AC-BBE806E6D0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89EC4CDE-283B-4339-B6E3-9055514D75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D994A98F-BC97-4F75-9E33-8B531F86B7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29%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71%p</c:v>
                  </c:pt>
                  <c:pt idx="1">
                    <c:v>29%q</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17C218AA-737B-4334-AB09-12FF8B2603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C812E31B-0A65-4545-820C-7084C24A69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09FF0717-EA21-4370-BF65-939AA28194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83%</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17%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83%p</c:v>
                  </c:pt>
                  <c:pt idx="1">
                    <c:v>17%q</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731A3979-92CF-405E-B31B-6216093E19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2B5EF2FC-C7E8-48F2-9857-C22616E00F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43</c:v>
                </c:pt>
                <c:pt idx="1">
                  <c:v>36</c:v>
                </c:pt>
                <c:pt idx="2">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32</c:v>
                </c:pt>
                <c:pt idx="1">
                  <c:v>51</c:v>
                </c:pt>
                <c:pt idx="2">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r>
                      <a:rPr lang="en-GB"/>
                      <a:t>10%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519-4C1F-9643-9A55D10271AC}"/>
                </c:ext>
              </c:extLst>
            </c:dLbl>
            <c:dLbl>
              <c:idx val="2"/>
              <c:tx>
                <c:rich>
                  <a:bodyPr/>
                  <a:lstStyle/>
                  <a:p>
                    <a:fld id="{91321934-6971-4432-AAB1-99848C88A1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171B2222-66B6-4DB5-ABA6-92DBA954A0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B299C7A6-BF80-46C8-8627-DF7AEB5D49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r>
                      <a:rPr lang="en-GB"/>
                      <a:t>23%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519-4C1F-9643-9A55D10271AC}"/>
                </c:ext>
              </c:extLst>
            </c:dLbl>
            <c:dLbl>
              <c:idx val="6"/>
              <c:tx>
                <c:rich>
                  <a:bodyPr/>
                  <a:lstStyle/>
                  <a:p>
                    <a:fld id="{5062BF7C-9E3E-4226-977D-FA9E5511AE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58</c:v>
                </c:pt>
                <c:pt idx="1">
                  <c:v>10</c:v>
                </c:pt>
                <c:pt idx="2">
                  <c:v>58</c:v>
                </c:pt>
                <c:pt idx="3">
                  <c:v>36</c:v>
                </c:pt>
                <c:pt idx="4">
                  <c:v>19</c:v>
                </c:pt>
                <c:pt idx="5">
                  <c:v>23</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58%</c:v>
                  </c:pt>
                  <c:pt idx="1">
                    <c:v>10%p</c:v>
                  </c:pt>
                  <c:pt idx="2">
                    <c:v>58%</c:v>
                  </c:pt>
                  <c:pt idx="3">
                    <c:v>36%</c:v>
                  </c:pt>
                  <c:pt idx="4">
                    <c:v>19%</c:v>
                  </c:pt>
                  <c:pt idx="5">
                    <c:v>23%p</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58D72D45-9059-4F0A-8D16-379663AE3B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0C5F1CA4-FF3F-4C02-8B70-28638B8728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F0064A80-E284-4653-A418-58FEDFC823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CF986986-257B-4A35-BBBB-53A8E8BE20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0D670793-6DA7-409F-A168-2CFBDCAE34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C7BCB315-35E0-412E-99F8-C4F7C235FC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19</c:v>
                </c:pt>
                <c:pt idx="2">
                  <c:v>29</c:v>
                </c:pt>
                <c:pt idx="3">
                  <c:v>46</c:v>
                </c:pt>
                <c:pt idx="4">
                  <c:v>10</c:v>
                </c:pt>
                <c:pt idx="5">
                  <c:v>18</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28%</c:v>
                  </c:pt>
                  <c:pt idx="1">
                    <c:v>19%</c:v>
                  </c:pt>
                  <c:pt idx="2">
                    <c:v>29%</c:v>
                  </c:pt>
                  <c:pt idx="3">
                    <c:v>46%</c:v>
                  </c:pt>
                  <c:pt idx="4">
                    <c:v>10%</c:v>
                  </c:pt>
                  <c:pt idx="5">
                    <c:v>18%</c:v>
                  </c:pt>
                  <c:pt idx="6">
                    <c:v>9%</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52</c:v>
                </c:pt>
                <c:pt idx="1">
                  <c:v>36</c:v>
                </c:pt>
                <c:pt idx="2">
                  <c:v>8</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55</c:v>
                </c:pt>
                <c:pt idx="1">
                  <c:v>40</c:v>
                </c:pt>
                <c:pt idx="2">
                  <c:v>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0.77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77%</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0.76</c:v>
                </c:pt>
                <c:pt idx="1">
                  <c:v>0.71</c:v>
                </c:pt>
                <c:pt idx="2">
                  <c:v>0.78</c:v>
                </c:pt>
                <c:pt idx="3">
                  <c:v>0.76</c:v>
                </c:pt>
                <c:pt idx="4">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D587E92A-63A6-4436-9E7E-B620FC7F3F9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E2863E9C-8365-449C-84B5-622365E3C6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23F78E8C-7AB0-4B15-B3FA-16BC774CE22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6937D040-7309-48FC-940A-11AB5041BFD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0.24</c:v>
                </c:pt>
                <c:pt idx="1">
                  <c:v>0.28999999999999998</c:v>
                </c:pt>
                <c:pt idx="2">
                  <c:v>0.22</c:v>
                </c:pt>
                <c:pt idx="3">
                  <c:v>0.24</c:v>
                </c:pt>
                <c:pt idx="4">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76%</c:v>
                  </c:pt>
                  <c:pt idx="1">
                    <c:v>71%</c:v>
                  </c:pt>
                  <c:pt idx="2">
                    <c:v>78%</c:v>
                  </c:pt>
                  <c:pt idx="3">
                    <c:v>76%</c:v>
                  </c:pt>
                  <c:pt idx="4">
                    <c:v>83%</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LINCOLNSHIRE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LINCOLNSHIRE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LINCOLNSHIRE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LINCOLNSHIRE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LINCOLNSHIRE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LINCOLNSHIRE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76291307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9304404"/>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253128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
Participating in a course about diabetes
Having support from other people living with diabetes
Healthcare professionals providing support to monitor blood sugar levels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803019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LINCOLNSHIRE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2003375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0547569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87% of respondents who were marked as Type 1 in the sample selected ‘Type 1’, 10% selected ‘Type 2’, 3% selected ‘Other’ and 1%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3% selected ‘Type 1’, 3% selected ‘Other’ and 6%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(370); Type 2, ICS (557)).</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903253547"/>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4036346507"/>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759878725"/>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45007603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7643305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(314); Type 2, National (19,941), ICS (447))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07446171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23150309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(323); Type 2, National (22,278), ICS (508))</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06042762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906470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(294); Type 2, National (21,082), ICS (489))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25036208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09114332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(369); Type 2, National (24,180), ICS (550))</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675475499"/>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695051577"/>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936019642"/>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83833234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10157384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(350); Type 2, National (22,482), ICS (511))</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7149379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24333163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828394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61707092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4188595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87302291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15165304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1230027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96105704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(357); Type 2, National (22,670), ICS (522))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01202070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3679531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97837054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85808732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88127720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85089673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06383442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4211555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5526263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(368); Type 2, National (24,076), ICS (549))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28412667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99391214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5962715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8665037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0537051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67393610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59925000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21738981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(369); Type 2, National (24,153), ICS (552))</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3166043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81168500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3830201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33371659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33682760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80184819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71465483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72012623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62857600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(370); Type 2, National (24,135), ICS (552))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5312601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18162736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16589541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6116262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1173080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6663392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7193986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77182779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7649380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(370); Type 2, National (24,084), ICS (548))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6602027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85612700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64433478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87490782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57678486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429030621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7133945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9534383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9078326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(369); Type 2, National (24,070), ICS (551))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82359021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732005538"/>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0528417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462967215"/>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463268905"/>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3461160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796966429"/>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58668468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531789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(370); Type 2, National (24,260), ICS (552))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3357065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3394808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95569507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390535357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69903546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3467982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23835535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04096927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53029263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(370); Type 2, National (24,267), ICS (556))</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6987333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88997071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48302144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423764569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90341104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414553478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412322047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89461439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27859239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(369); Type 2, National (24,196), ICS (550))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51746103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20328488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30340375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(369); Type 2, National (24,019), ICS (552))</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5116121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56288635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(200); Type 2, National (11,860), ICS (283))</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403789101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41198442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(358); Type 2, National (21,228), ICS (476))</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4733003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31963928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(353); Type 2, National (20,915), ICS (479))</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73484913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9868858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(342); Type 2, National (20,086), ICS (472))</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5657097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42832056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(346); Type 2, National (21,890), ICS (501))</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83193737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40401824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(323); Type 2, National (18,585), ICS (424))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61458367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1083484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14589000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416497533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165388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76831714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6115703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17532502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(351); Type 2, National (22,580), ICS (518))</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3864582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1418402317"/>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910052055"/>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527068883"/>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411412533"/>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41590973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(271); Type 2, National (12,350), ICS (263))</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99138542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081035556"/>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99201974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2345555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80826885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40317425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57257222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47066724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(344); Type 2, National (10,911), ICS (256))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37489614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02011125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14556164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173074948"/>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581915261"/>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38658630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141648343"/>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(354))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56699388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601366639"/>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417854821"/>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77888644"/>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97739750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658091490"/>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(518))</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LINCOLNSHIRE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2,154</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927</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43%</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dirty="0">
                <a:ln>
                  <a:noFill/>
                </a:ln>
                <a:solidFill>
                  <a:schemeClr val="tx1"/>
                </a:solidFill>
                <a:effectLst/>
                <a:uLnTx/>
                <a:uFillTx/>
                <a:ea typeface="+mn-ea"/>
                <a:cs typeface="+mn-cs"/>
              </a:rPr>
              <a:t>This slide provides information about people living with type 1 or type 2 diabetes who took part in the survey in your ICS.</a:t>
            </a:r>
            <a:endParaRPr lang="en-GB" b="0" dirty="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370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557</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832</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1,322</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98904680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543143327"/>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803085337"/>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463386885"/>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071130445"/>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534772946"/>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98707952"/>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LINCOLNSHIRE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20486764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01420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623423016"/>
              </p:ext>
            </p:extLst>
          </p:nvPr>
        </p:nvGraphicFramePr>
        <p:xfrm>
          <a:off x="6269496" y="2332713"/>
          <a:ext cx="5339912" cy="330708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00000"/>
                        </a:lnSpc>
                        <a:spcBef>
                          <a:spcPts val="2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Having a urine test as part of their last annual review
Describing their experience at the last annual review as good
Participating in a course about diabetes
Having support from other people living with diabetes
Healthcare professionals providing support to monitor blood sugar levels
Healthcare professionals providing support in taking medicine
Healthcare professionals providing support in taking part in physical activity
Healthcare professionals providing support with eating well
Healthcare professionals providing support with emotional and mental health needs
Healthcare professionals providing information about the potential complications of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369434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1901</TotalTime>
  <Words>5405</Words>
  <Application>Microsoft Office PowerPoint</Application>
  <PresentationFormat>Widescreen</PresentationFormat>
  <Paragraphs>813</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Wingdings</vt:lpstr>
      <vt:lpstr>Arial Black</vt:lpstr>
      <vt:lpstr>HelveticaNeueLT Std Lt Cn</vt:lpstr>
      <vt:lpstr>Arial</vt:lpstr>
      <vt:lpstr>Barlow</vt:lpstr>
      <vt:lpstr>Wingdings 3</vt:lpstr>
      <vt:lpstr>Roboto</vt:lpstr>
      <vt:lpstr>Arial (Body)</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173</cp:revision>
  <cp:lastPrinted>2024-09-17T13:37:47Z</cp:lastPrinted>
  <dcterms:created xsi:type="dcterms:W3CDTF">2024-06-17T14:42:21Z</dcterms:created>
  <dcterms:modified xsi:type="dcterms:W3CDTF">2024-12-04T10:29:22Z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